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 id="2147483889" r:id="rId2"/>
  </p:sldMasterIdLst>
  <p:sldIdLst>
    <p:sldId id="256" r:id="rId3"/>
    <p:sldId id="267" r:id="rId4"/>
    <p:sldId id="257" r:id="rId5"/>
    <p:sldId id="258" r:id="rId6"/>
    <p:sldId id="262" r:id="rId7"/>
    <p:sldId id="263" r:id="rId8"/>
    <p:sldId id="259" r:id="rId9"/>
    <p:sldId id="260" r:id="rId10"/>
    <p:sldId id="261" r:id="rId11"/>
    <p:sldId id="264" r:id="rId12"/>
    <p:sldId id="265" r:id="rId13"/>
    <p:sldId id="271" r:id="rId14"/>
    <p:sldId id="268" r:id="rId15"/>
    <p:sldId id="266"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7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71DB8F7-634B-4A2A-9308-D0A1BCF1E154}"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056309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1DB8F7-634B-4A2A-9308-D0A1BCF1E154}"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167985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71DB8F7-634B-4A2A-9308-D0A1BCF1E154}"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281936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tıklayın</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71DB8F7-634B-4A2A-9308-D0A1BCF1E154}" type="datetimeFigureOut">
              <a:rPr lang="en-US" smtClean="0"/>
              <a:t>3/4/2023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5F95F71-70E9-426E-9C26-9D7B20B984A5}" type="slidenum">
              <a:rPr lang="en-US" smtClean="0"/>
              <a:t>‹#›</a:t>
            </a:fld>
            <a:endParaRPr lang="en-US"/>
          </a:p>
        </p:txBody>
      </p:sp>
    </p:spTree>
    <p:extLst>
      <p:ext uri="{BB962C8B-B14F-4D97-AF65-F5344CB8AC3E}">
        <p14:creationId xmlns:p14="http://schemas.microsoft.com/office/powerpoint/2010/main" val="4832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71DB8F7-634B-4A2A-9308-D0A1BCF1E154}"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157201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a:t>
            </a:r>
          </a:p>
        </p:txBody>
      </p:sp>
      <p:sp>
        <p:nvSpPr>
          <p:cNvPr id="4" name="Date Placeholder 3"/>
          <p:cNvSpPr>
            <a:spLocks noGrp="1"/>
          </p:cNvSpPr>
          <p:nvPr>
            <p:ph type="dt" sz="half" idx="10"/>
          </p:nvPr>
        </p:nvSpPr>
        <p:spPr/>
        <p:txBody>
          <a:bodyPr/>
          <a:lstStyle/>
          <a:p>
            <a:fld id="{171DB8F7-634B-4A2A-9308-D0A1BCF1E154}"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243293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171DB8F7-634B-4A2A-9308-D0A1BCF1E154}"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1593900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Date Placeholder 25"/>
          <p:cNvSpPr>
            <a:spLocks noGrp="1"/>
          </p:cNvSpPr>
          <p:nvPr>
            <p:ph type="dt" sz="half" idx="10"/>
          </p:nvPr>
        </p:nvSpPr>
        <p:spPr/>
        <p:txBody>
          <a:bodyPr rtlCol="0"/>
          <a:lstStyle/>
          <a:p>
            <a:fld id="{171DB8F7-634B-4A2A-9308-D0A1BCF1E154}" type="datetimeFigureOut">
              <a:rPr lang="en-US" smtClean="0"/>
              <a:t>3/4/2023</a:t>
            </a:fld>
            <a:endParaRPr lang="en-US"/>
          </a:p>
        </p:txBody>
      </p:sp>
      <p:sp>
        <p:nvSpPr>
          <p:cNvPr id="27" name="Slide Number Placeholder 26"/>
          <p:cNvSpPr>
            <a:spLocks noGrp="1"/>
          </p:cNvSpPr>
          <p:nvPr>
            <p:ph type="sldNum" sz="quarter" idx="11"/>
          </p:nvPr>
        </p:nvSpPr>
        <p:spPr/>
        <p:txBody>
          <a:bodyPr rtlCol="0"/>
          <a:lstStyle/>
          <a:p>
            <a:fld id="{E5F95F71-70E9-426E-9C26-9D7B20B984A5}"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806852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71DB8F7-634B-4A2A-9308-D0A1BCF1E154}" type="datetimeFigureOut">
              <a:rPr lang="en-US" smtClean="0"/>
              <a:t>3/4/2023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2499959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DB8F7-634B-4A2A-9308-D0A1BCF1E154}" type="datetimeFigureOut">
              <a:rPr lang="en-US" smtClean="0"/>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270095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171DB8F7-634B-4A2A-9308-D0A1BCF1E154}"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53235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1DB8F7-634B-4A2A-9308-D0A1BCF1E154}"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8051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a:t>
            </a:r>
          </a:p>
        </p:txBody>
      </p:sp>
      <p:sp>
        <p:nvSpPr>
          <p:cNvPr id="5" name="Date Placeholder 4"/>
          <p:cNvSpPr>
            <a:spLocks noGrp="1"/>
          </p:cNvSpPr>
          <p:nvPr>
            <p:ph type="dt" sz="half" idx="10"/>
          </p:nvPr>
        </p:nvSpPr>
        <p:spPr/>
        <p:txBody>
          <a:bodyPr/>
          <a:lstStyle/>
          <a:p>
            <a:fld id="{171DB8F7-634B-4A2A-9308-D0A1BCF1E154}"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648856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71DB8F7-634B-4A2A-9308-D0A1BCF1E154}"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39629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71DB8F7-634B-4A2A-9308-D0A1BCF1E154}"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1097475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71DB8F7-634B-4A2A-9308-D0A1BCF1E154}"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287454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71DB8F7-634B-4A2A-9308-D0A1BCF1E154}"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66420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633845" y="2507551"/>
            <a:ext cx="3867150" cy="36805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29150" y="2507551"/>
            <a:ext cx="3886201" cy="36805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171DB8F7-634B-4A2A-9308-D0A1BCF1E154}" type="datetimeFigureOut">
              <a:rPr lang="en-US" smtClean="0"/>
              <a:t>3/4/2023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95F71-70E9-426E-9C26-9D7B20B984A5}" type="slidenum">
              <a:rPr lang="en-US" smtClean="0"/>
              <a:t>‹#›</a:t>
            </a:fld>
            <a:endParaRPr lang="en-US"/>
          </a:p>
        </p:txBody>
      </p:sp>
      <p:sp>
        <p:nvSpPr>
          <p:cNvPr id="10" name="Title 9"/>
          <p:cNvSpPr>
            <a:spLocks noGrp="1"/>
          </p:cNvSpPr>
          <p:nvPr>
            <p:ph type="title"/>
          </p:nvPr>
        </p:nvSpPr>
        <p:spPr/>
        <p:txBody>
          <a:bodyPr/>
          <a:lstStyle/>
          <a:p>
            <a:r>
              <a:rPr lang="tr-TR" smtClean="0"/>
              <a:t>Asıl başlık stili için tıklatın</a:t>
            </a:r>
            <a:endParaRPr lang="en-US" dirty="0"/>
          </a:p>
        </p:txBody>
      </p:sp>
    </p:spTree>
    <p:extLst>
      <p:ext uri="{BB962C8B-B14F-4D97-AF65-F5344CB8AC3E}">
        <p14:creationId xmlns:p14="http://schemas.microsoft.com/office/powerpoint/2010/main" val="91506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1DB8F7-634B-4A2A-9308-D0A1BCF1E154}" type="datetimeFigureOut">
              <a:rPr lang="en-US" smtClean="0"/>
              <a:t>3/4/2023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95F71-70E9-426E-9C26-9D7B20B984A5}" type="slidenum">
              <a:rPr lang="en-US" smtClean="0"/>
              <a:t>‹#›</a:t>
            </a:fld>
            <a:endParaRPr lang="en-US"/>
          </a:p>
        </p:txBody>
      </p:sp>
      <p:sp>
        <p:nvSpPr>
          <p:cNvPr id="6" name="Title 5"/>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2268380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DB8F7-634B-4A2A-9308-D0A1BCF1E154}" type="datetimeFigureOut">
              <a:rPr lang="en-US" smtClean="0"/>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890144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71DB8F7-634B-4A2A-9308-D0A1BCF1E154}"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668635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71DB8F7-634B-4A2A-9308-D0A1BCF1E154}"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287750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171DB8F7-634B-4A2A-9308-D0A1BCF1E154}" type="datetimeFigureOut">
              <a:rPr lang="en-US" smtClean="0"/>
              <a:t>3/4/2023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E5F95F71-70E9-426E-9C26-9D7B20B984A5}" type="slidenum">
              <a:rPr lang="en-US" smtClean="0"/>
              <a:t>‹#›</a:t>
            </a:fld>
            <a:endParaRPr lang="en-US"/>
          </a:p>
        </p:txBody>
      </p:sp>
    </p:spTree>
    <p:extLst>
      <p:ext uri="{BB962C8B-B14F-4D97-AF65-F5344CB8AC3E}">
        <p14:creationId xmlns:p14="http://schemas.microsoft.com/office/powerpoint/2010/main" val="1854791553"/>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71DB8F7-634B-4A2A-9308-D0A1BCF1E154}" type="datetimeFigureOut">
              <a:rPr lang="en-US" smtClean="0"/>
              <a:t>3/4/2023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5F95F71-70E9-426E-9C26-9D7B20B984A5}" type="slidenum">
              <a:rPr lang="en-US" smtClean="0"/>
              <a:t>‹#›</a:t>
            </a:fld>
            <a:endParaRPr lang="en-US"/>
          </a:p>
        </p:txBody>
      </p:sp>
    </p:spTree>
    <p:extLst>
      <p:ext uri="{BB962C8B-B14F-4D97-AF65-F5344CB8AC3E}">
        <p14:creationId xmlns:p14="http://schemas.microsoft.com/office/powerpoint/2010/main" val="1653484348"/>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057400"/>
            <a:ext cx="8458200" cy="1331913"/>
          </a:xfrm>
        </p:spPr>
        <p:txBody>
          <a:bodyPr>
            <a:normAutofit/>
          </a:bodyPr>
          <a:lstStyle/>
          <a:p>
            <a:r>
              <a:rPr lang="tr-TR" sz="3600" dirty="0" smtClean="0"/>
              <a:t>Psikolojik Danışmada Amaç Oluşturma</a:t>
            </a:r>
            <a:endParaRPr lang="en-US" sz="3600" dirty="0"/>
          </a:p>
        </p:txBody>
      </p:sp>
      <p:sp>
        <p:nvSpPr>
          <p:cNvPr id="4" name="Alt Başlık 3"/>
          <p:cNvSpPr>
            <a:spLocks noGrp="1"/>
          </p:cNvSpPr>
          <p:nvPr>
            <p:ph type="subTitle" idx="1"/>
          </p:nvPr>
        </p:nvSpPr>
        <p:spPr/>
        <p:txBody>
          <a:bodyPr/>
          <a:lstStyle/>
          <a:p>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Amaç Oluşturmada Kullanılan Beceriler- I</a:t>
            </a:r>
            <a:endParaRPr lang="en-US" dirty="0"/>
          </a:p>
        </p:txBody>
      </p:sp>
      <p:sp>
        <p:nvSpPr>
          <p:cNvPr id="3" name="İçerik Yer Tutucusu 2"/>
          <p:cNvSpPr>
            <a:spLocks noGrp="1"/>
          </p:cNvSpPr>
          <p:nvPr>
            <p:ph idx="1"/>
          </p:nvPr>
        </p:nvSpPr>
        <p:spPr/>
        <p:txBody>
          <a:bodyPr>
            <a:normAutofit fontScale="92500" lnSpcReduction="10000"/>
          </a:bodyPr>
          <a:lstStyle/>
          <a:p>
            <a:pPr lvl="0"/>
            <a:r>
              <a:rPr lang="tr-TR" dirty="0" smtClean="0">
                <a:solidFill>
                  <a:srgbClr val="C00000"/>
                </a:solidFill>
              </a:rPr>
              <a:t>Sözel amaç oluşturma becerileri</a:t>
            </a:r>
            <a:endParaRPr lang="en-US" dirty="0" smtClean="0">
              <a:solidFill>
                <a:srgbClr val="C00000"/>
              </a:solidFill>
            </a:endParaRPr>
          </a:p>
          <a:p>
            <a:pPr lvl="1"/>
            <a:r>
              <a:rPr lang="tr-TR" dirty="0" smtClean="0">
                <a:solidFill>
                  <a:srgbClr val="00B0F0"/>
                </a:solidFill>
              </a:rPr>
              <a:t>Sözel katılım, yansıtmalar, özetlemeler, cesaretlendirme ifadeleri, sorular</a:t>
            </a:r>
            <a:endParaRPr lang="en-US" dirty="0" smtClean="0">
              <a:solidFill>
                <a:srgbClr val="00B0F0"/>
              </a:solidFill>
            </a:endParaRPr>
          </a:p>
          <a:p>
            <a:pPr lvl="1"/>
            <a:r>
              <a:rPr lang="tr-TR" dirty="0" smtClean="0">
                <a:solidFill>
                  <a:srgbClr val="00B0F0"/>
                </a:solidFill>
              </a:rPr>
              <a:t>Gözünde canlandırma tepkisi: </a:t>
            </a:r>
            <a:r>
              <a:rPr lang="tr-TR" dirty="0" smtClean="0">
                <a:solidFill>
                  <a:schemeClr val="tx1"/>
                </a:solidFill>
              </a:rPr>
              <a:t>Danışanın nasıl bir farklı dünyası olabileceğini düşünmeye davet eder. Örneğin, “Gelecek yıl okulu bitirdiğinde, girebileceğin ideal iş ne olabilir?”</a:t>
            </a:r>
            <a:endParaRPr lang="en-US" dirty="0" smtClean="0">
              <a:solidFill>
                <a:schemeClr val="tx1"/>
              </a:solidFill>
            </a:endParaRPr>
          </a:p>
          <a:p>
            <a:pPr lvl="1"/>
            <a:r>
              <a:rPr lang="tr-TR" dirty="0" smtClean="0">
                <a:solidFill>
                  <a:srgbClr val="00B0F0"/>
                </a:solidFill>
              </a:rPr>
              <a:t>Sözel yüzleştirme:</a:t>
            </a:r>
            <a:r>
              <a:rPr lang="tr-TR" dirty="0" smtClean="0"/>
              <a:t> </a:t>
            </a:r>
            <a:r>
              <a:rPr lang="tr-TR" dirty="0" smtClean="0">
                <a:solidFill>
                  <a:schemeClr val="tx1"/>
                </a:solidFill>
              </a:rPr>
              <a:t>Tutarsız ya da çelişkili durumların danışana sunulması. Yüzleştirme suçlama, değerlendirme ya da problem çözme anlamına gelmez.</a:t>
            </a:r>
          </a:p>
          <a:p>
            <a:pPr lvl="1"/>
            <a:r>
              <a:rPr lang="tr-TR" dirty="0" err="1" smtClean="0">
                <a:solidFill>
                  <a:srgbClr val="00B0F0"/>
                </a:solidFill>
              </a:rPr>
              <a:t>Olumlayıcı</a:t>
            </a:r>
            <a:r>
              <a:rPr lang="tr-TR" dirty="0" smtClean="0">
                <a:solidFill>
                  <a:srgbClr val="00B0F0"/>
                </a:solidFill>
              </a:rPr>
              <a:t> tepki:</a:t>
            </a:r>
            <a:r>
              <a:rPr lang="tr-TR" dirty="0" smtClean="0"/>
              <a:t> </a:t>
            </a:r>
            <a:r>
              <a:rPr lang="tr-TR" dirty="0" smtClean="0">
                <a:solidFill>
                  <a:schemeClr val="tx1"/>
                </a:solidFill>
              </a:rPr>
              <a:t>“Senin bunu yapabileceğini biliyorum.”, “Yapabilirsin.”</a:t>
            </a:r>
            <a:endParaRPr lang="en-US" dirty="0">
              <a:solidFill>
                <a:schemeClr val="tx1"/>
              </a:solidFill>
            </a:endParaRPr>
          </a:p>
        </p:txBody>
      </p:sp>
    </p:spTree>
    <p:extLst>
      <p:ext uri="{BB962C8B-B14F-4D97-AF65-F5344CB8AC3E}">
        <p14:creationId xmlns:p14="http://schemas.microsoft.com/office/powerpoint/2010/main" val="1673378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Amaç Oluşturmada Kullanılan Beceriler- II</a:t>
            </a:r>
            <a:endParaRPr lang="en-US" dirty="0"/>
          </a:p>
        </p:txBody>
      </p:sp>
      <p:sp>
        <p:nvSpPr>
          <p:cNvPr id="3" name="İçerik Yer Tutucusu 2"/>
          <p:cNvSpPr>
            <a:spLocks noGrp="1"/>
          </p:cNvSpPr>
          <p:nvPr>
            <p:ph idx="1"/>
          </p:nvPr>
        </p:nvSpPr>
        <p:spPr/>
        <p:txBody>
          <a:bodyPr>
            <a:normAutofit fontScale="92500" lnSpcReduction="20000"/>
          </a:bodyPr>
          <a:lstStyle/>
          <a:p>
            <a:pPr lvl="0"/>
            <a:r>
              <a:rPr lang="tr-TR" dirty="0">
                <a:solidFill>
                  <a:srgbClr val="C00000"/>
                </a:solidFill>
              </a:rPr>
              <a:t>Amaç oluşturma becerilerini yapılandırma</a:t>
            </a:r>
            <a:endParaRPr lang="en-US" sz="2400" dirty="0">
              <a:solidFill>
                <a:srgbClr val="C00000"/>
              </a:solidFill>
            </a:endParaRPr>
          </a:p>
          <a:p>
            <a:pPr lvl="1"/>
            <a:r>
              <a:rPr lang="tr-TR" sz="2800" dirty="0">
                <a:solidFill>
                  <a:srgbClr val="00B0F0"/>
                </a:solidFill>
              </a:rPr>
              <a:t>Amaç oluşturma haritası:</a:t>
            </a:r>
            <a:r>
              <a:rPr lang="tr-TR" sz="2800" dirty="0"/>
              <a:t> </a:t>
            </a:r>
            <a:r>
              <a:rPr lang="tr-TR" sz="2800" dirty="0">
                <a:solidFill>
                  <a:schemeClr val="tx1"/>
                </a:solidFill>
              </a:rPr>
              <a:t>Öncelikle ana amacın belirlenmesi, daha sonrasında ise bu ana amacın gerçekleşmesi için yapılması gereken en az üç değişiklik (alt amaçlar) ve son olarak her bir alt amacın gerçekleşmesi için yapılması gereken iki ya da üç konunun belirlenmesi</a:t>
            </a:r>
            <a:endParaRPr lang="en-US" sz="2400" dirty="0">
              <a:solidFill>
                <a:schemeClr val="tx1"/>
              </a:solidFill>
            </a:endParaRPr>
          </a:p>
          <a:p>
            <a:pPr lvl="1"/>
            <a:r>
              <a:rPr lang="tr-TR" sz="2800" dirty="0">
                <a:solidFill>
                  <a:srgbClr val="00B0F0"/>
                </a:solidFill>
              </a:rPr>
              <a:t>Zaman çizelgesi: </a:t>
            </a:r>
            <a:r>
              <a:rPr lang="tr-TR" sz="2800" dirty="0">
                <a:solidFill>
                  <a:schemeClr val="tx1"/>
                </a:solidFill>
              </a:rPr>
              <a:t>Psikolojik danışman ve danışan bir şeyin ne zaman meydana geleceğini tartışabilir ve gerçeğe uygunluğunu </a:t>
            </a:r>
            <a:r>
              <a:rPr lang="tr-TR" sz="2800" dirty="0" smtClean="0">
                <a:solidFill>
                  <a:schemeClr val="tx1"/>
                </a:solidFill>
              </a:rPr>
              <a:t>denetleyebilir.</a:t>
            </a:r>
            <a:endParaRPr lang="tr-TR" sz="2400" dirty="0">
              <a:solidFill>
                <a:schemeClr val="tx1"/>
              </a:solidFill>
            </a:endParaRPr>
          </a:p>
          <a:p>
            <a:pPr lvl="1"/>
            <a:r>
              <a:rPr lang="tr-TR" sz="2800" dirty="0" smtClean="0">
                <a:solidFill>
                  <a:srgbClr val="00B0F0"/>
                </a:solidFill>
              </a:rPr>
              <a:t>Ardışık </a:t>
            </a:r>
            <a:r>
              <a:rPr lang="tr-TR" sz="2800" dirty="0">
                <a:solidFill>
                  <a:srgbClr val="00B0F0"/>
                </a:solidFill>
              </a:rPr>
              <a:t>tahmin merdiveni: </a:t>
            </a:r>
            <a:r>
              <a:rPr lang="tr-TR" sz="2800" dirty="0" smtClean="0">
                <a:solidFill>
                  <a:schemeClr val="tx1"/>
                </a:solidFill>
              </a:rPr>
              <a:t>Kolayca </a:t>
            </a:r>
            <a:r>
              <a:rPr lang="tr-TR" sz="2800" dirty="0">
                <a:solidFill>
                  <a:schemeClr val="tx1"/>
                </a:solidFill>
              </a:rPr>
              <a:t>başarılabilir adımlardan oluşan mantıksal bir sıralama</a:t>
            </a:r>
            <a:endParaRPr lang="en-US" sz="2800" dirty="0">
              <a:solidFill>
                <a:schemeClr val="tx1"/>
              </a:solidFill>
            </a:endParaRPr>
          </a:p>
        </p:txBody>
      </p:sp>
    </p:spTree>
    <p:extLst>
      <p:ext uri="{BB962C8B-B14F-4D97-AF65-F5344CB8AC3E}">
        <p14:creationId xmlns:p14="http://schemas.microsoft.com/office/powerpoint/2010/main" val="281872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Video</a:t>
            </a:r>
            <a:endParaRPr lang="en-US" dirty="0"/>
          </a:p>
        </p:txBody>
      </p:sp>
      <p:sp>
        <p:nvSpPr>
          <p:cNvPr id="3" name="İçerik Yer Tutucusu 2"/>
          <p:cNvSpPr>
            <a:spLocks noGrp="1"/>
          </p:cNvSpPr>
          <p:nvPr>
            <p:ph idx="1"/>
          </p:nvPr>
        </p:nvSpPr>
        <p:spPr/>
        <p:txBody>
          <a:bodyPr/>
          <a:lstStyle/>
          <a:p>
            <a:r>
              <a:rPr lang="tr-TR" dirty="0" smtClean="0"/>
              <a:t>0:10:52 Davranışsal Anlaşma</a:t>
            </a:r>
            <a:endParaRPr lang="en-US" dirty="0"/>
          </a:p>
        </p:txBody>
      </p:sp>
    </p:spTree>
    <p:extLst>
      <p:ext uri="{BB962C8B-B14F-4D97-AF65-F5344CB8AC3E}">
        <p14:creationId xmlns:p14="http://schemas.microsoft.com/office/powerpoint/2010/main" val="345623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Amaç Oluşturmanın Danışan Üzerindeki Etkisi</a:t>
            </a:r>
            <a:endParaRPr lang="en-US" dirty="0"/>
          </a:p>
        </p:txBody>
      </p:sp>
      <p:sp>
        <p:nvSpPr>
          <p:cNvPr id="3" name="İçerik Yer Tutucusu 2"/>
          <p:cNvSpPr>
            <a:spLocks noGrp="1"/>
          </p:cNvSpPr>
          <p:nvPr>
            <p:ph idx="1"/>
          </p:nvPr>
        </p:nvSpPr>
        <p:spPr/>
        <p:txBody>
          <a:bodyPr/>
          <a:lstStyle/>
          <a:p>
            <a:r>
              <a:rPr lang="tr-TR" dirty="0" smtClean="0"/>
              <a:t>Danışanın kendisi, istekleri ve ihtiyaçları hakkındaki duygu ve düşünceleri berraklaşır.</a:t>
            </a:r>
          </a:p>
          <a:p>
            <a:r>
              <a:rPr lang="tr-TR" dirty="0" smtClean="0"/>
              <a:t>Danışanı önceliklerini yansıtan kararlar vermesi için cesaretlendirir.</a:t>
            </a:r>
          </a:p>
          <a:p>
            <a:r>
              <a:rPr lang="tr-TR" dirty="0" smtClean="0"/>
              <a:t>Danışan eylemsizlik duygusunu yener ve bir başarma duygusu yaşar.</a:t>
            </a:r>
          </a:p>
          <a:p>
            <a:r>
              <a:rPr lang="tr-TR" dirty="0" smtClean="0"/>
              <a:t>Danışana yaşadığı sorunlarla ilgili farklı bakış açıları kazandırır.</a:t>
            </a:r>
            <a:endParaRPr lang="en-US" dirty="0"/>
          </a:p>
        </p:txBody>
      </p:sp>
    </p:spTree>
    <p:extLst>
      <p:ext uri="{BB962C8B-B14F-4D97-AF65-F5344CB8AC3E}">
        <p14:creationId xmlns:p14="http://schemas.microsoft.com/office/powerpoint/2010/main" val="2913812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Psikolojik Danışmada Danışanın Katılımı</a:t>
            </a:r>
            <a:endParaRPr lang="en-US" dirty="0"/>
          </a:p>
        </p:txBody>
      </p:sp>
      <p:sp>
        <p:nvSpPr>
          <p:cNvPr id="3" name="İçerik Yer Tutucusu 2"/>
          <p:cNvSpPr>
            <a:spLocks noGrp="1"/>
          </p:cNvSpPr>
          <p:nvPr>
            <p:ph idx="1"/>
          </p:nvPr>
        </p:nvSpPr>
        <p:spPr/>
        <p:txBody>
          <a:bodyPr/>
          <a:lstStyle/>
          <a:p>
            <a:r>
              <a:rPr lang="tr-TR" dirty="0"/>
              <a:t>Amaçların belirlenmesinde danışanın aktif katılımı </a:t>
            </a:r>
            <a:r>
              <a:rPr lang="tr-TR" dirty="0" smtClean="0"/>
              <a:t>sağlanmalı </a:t>
            </a:r>
            <a:r>
              <a:rPr lang="tr-TR" dirty="0"/>
              <a:t>ve bir işbirliği içerisinde bu süreç gerçekleştirilmelidir. </a:t>
            </a:r>
            <a:endParaRPr lang="tr-TR" dirty="0" smtClean="0"/>
          </a:p>
          <a:p>
            <a:r>
              <a:rPr lang="tr-TR" dirty="0" smtClean="0"/>
              <a:t>Amaç belirleme kişisel bir deneyimdir. Danışan açısından önemli ölçüde çaba ve adanmışlık gerektirir.</a:t>
            </a:r>
            <a:endParaRPr lang="en-US" dirty="0"/>
          </a:p>
          <a:p>
            <a:pPr marL="109728" indent="0">
              <a:buNone/>
            </a:pPr>
            <a:endParaRPr lang="en-US" dirty="0"/>
          </a:p>
        </p:txBody>
      </p:sp>
    </p:spTree>
    <p:extLst>
      <p:ext uri="{BB962C8B-B14F-4D97-AF65-F5344CB8AC3E}">
        <p14:creationId xmlns:p14="http://schemas.microsoft.com/office/powerpoint/2010/main" val="3602101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Amaç Oluşturmaya Karşı Direnç</a:t>
            </a:r>
            <a:endParaRPr lang="en-US" dirty="0"/>
          </a:p>
        </p:txBody>
      </p:sp>
      <p:sp>
        <p:nvSpPr>
          <p:cNvPr id="3" name="İçerik Yer Tutucusu 2"/>
          <p:cNvSpPr>
            <a:spLocks noGrp="1"/>
          </p:cNvSpPr>
          <p:nvPr>
            <p:ph idx="1"/>
          </p:nvPr>
        </p:nvSpPr>
        <p:spPr/>
        <p:txBody>
          <a:bodyPr>
            <a:normAutofit lnSpcReduction="10000"/>
          </a:bodyPr>
          <a:lstStyle/>
          <a:p>
            <a:r>
              <a:rPr lang="tr-TR" dirty="0" smtClean="0">
                <a:solidFill>
                  <a:srgbClr val="C00000"/>
                </a:solidFill>
              </a:rPr>
              <a:t>Video (1:22:30): Dirençli Danışan İle Çalışma</a:t>
            </a:r>
          </a:p>
          <a:p>
            <a:endParaRPr lang="tr-TR" dirty="0"/>
          </a:p>
          <a:p>
            <a:r>
              <a:rPr lang="tr-TR" dirty="0" smtClean="0"/>
              <a:t>Danışanın Amaç Belirlemesine Yardımcı Olacak Stratejiler:</a:t>
            </a:r>
          </a:p>
          <a:p>
            <a:pPr lvl="1"/>
            <a:r>
              <a:rPr lang="tr-TR" dirty="0" smtClean="0"/>
              <a:t>Dil Çalışması: ‘‘İsterim ki …’’ ‘‘… ihtiyacım var.’’</a:t>
            </a:r>
          </a:p>
          <a:p>
            <a:pPr lvl="1"/>
            <a:r>
              <a:rPr lang="tr-TR" dirty="0" smtClean="0"/>
              <a:t>Hayal gücü ve gözünde canlandırma</a:t>
            </a:r>
          </a:p>
          <a:p>
            <a:pPr lvl="1"/>
            <a:r>
              <a:rPr lang="tr-TR" dirty="0" smtClean="0"/>
              <a:t>Rol oynama ve canlandırma</a:t>
            </a:r>
          </a:p>
          <a:p>
            <a:pPr lvl="1"/>
            <a:r>
              <a:rPr lang="tr-TR" dirty="0" smtClean="0"/>
              <a:t>Şimdi ve </a:t>
            </a:r>
            <a:r>
              <a:rPr lang="tr-TR" dirty="0" err="1" smtClean="0"/>
              <a:t>buradaya</a:t>
            </a:r>
            <a:r>
              <a:rPr lang="tr-TR" dirty="0" smtClean="0"/>
              <a:t> odaklanma</a:t>
            </a:r>
          </a:p>
          <a:p>
            <a:pPr lvl="1"/>
            <a:r>
              <a:rPr lang="tr-TR" dirty="0" smtClean="0"/>
              <a:t>Kendini açma</a:t>
            </a:r>
          </a:p>
          <a:p>
            <a:pPr lvl="1"/>
            <a:r>
              <a:rPr lang="tr-TR" dirty="0" smtClean="0"/>
              <a:t>Yüzleştirme</a:t>
            </a:r>
            <a:endParaRPr lang="en-US" dirty="0"/>
          </a:p>
        </p:txBody>
      </p:sp>
    </p:spTree>
    <p:extLst>
      <p:ext uri="{BB962C8B-B14F-4D97-AF65-F5344CB8AC3E}">
        <p14:creationId xmlns:p14="http://schemas.microsoft.com/office/powerpoint/2010/main" val="176755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Psikolojik Danışmada Amaçlar</a:t>
            </a:r>
            <a:endParaRPr lang="en-US" dirty="0"/>
          </a:p>
        </p:txBody>
      </p:sp>
      <p:sp>
        <p:nvSpPr>
          <p:cNvPr id="3" name="İçerik Yer Tutucusu 2"/>
          <p:cNvSpPr>
            <a:spLocks noGrp="1"/>
          </p:cNvSpPr>
          <p:nvPr>
            <p:ph idx="1"/>
          </p:nvPr>
        </p:nvSpPr>
        <p:spPr/>
        <p:txBody>
          <a:bodyPr/>
          <a:lstStyle/>
          <a:p>
            <a:r>
              <a:rPr lang="tr-TR" i="1" dirty="0" smtClean="0"/>
              <a:t>Amaçlar</a:t>
            </a:r>
            <a:r>
              <a:rPr lang="tr-TR" dirty="0" smtClean="0"/>
              <a:t>, </a:t>
            </a:r>
            <a:r>
              <a:rPr lang="tr-TR" dirty="0" err="1" smtClean="0"/>
              <a:t>terapötik</a:t>
            </a:r>
            <a:r>
              <a:rPr lang="tr-TR" dirty="0" smtClean="0"/>
              <a:t> sürece yön verir; psikolojik danışman ve danışanın belirli bir yönde ilerlemelerine yardımcı olur.</a:t>
            </a:r>
          </a:p>
          <a:p>
            <a:r>
              <a:rPr lang="tr-TR" i="1" dirty="0" smtClean="0"/>
              <a:t>Amaçlar</a:t>
            </a:r>
            <a:r>
              <a:rPr lang="tr-TR" dirty="0" smtClean="0"/>
              <a:t>, psikolojik danışma sonunda danışanın ulaşmayı istediği sonuçları gösterir.</a:t>
            </a:r>
          </a:p>
          <a:p>
            <a:r>
              <a:rPr lang="tr-TR" i="1" dirty="0" smtClean="0"/>
              <a:t>Amaçlar</a:t>
            </a:r>
            <a:r>
              <a:rPr lang="tr-TR" dirty="0" smtClean="0"/>
              <a:t>, psikolojik danışma sürecinde neyin gerçekleştirilip neyin gerçekleştirilmediği konusunda bir değerlendirme yapma imkanı sağlar.</a:t>
            </a:r>
            <a:endParaRPr lang="en-US" dirty="0"/>
          </a:p>
        </p:txBody>
      </p:sp>
    </p:spTree>
    <p:extLst>
      <p:ext uri="{BB962C8B-B14F-4D97-AF65-F5344CB8AC3E}">
        <p14:creationId xmlns:p14="http://schemas.microsoft.com/office/powerpoint/2010/main" val="407711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Psikolojik Danışmada Amaçların İşlevi</a:t>
            </a:r>
            <a:endParaRPr lang="en-US" dirty="0"/>
          </a:p>
        </p:txBody>
      </p:sp>
      <p:sp>
        <p:nvSpPr>
          <p:cNvPr id="3" name="Content Placeholder 2"/>
          <p:cNvSpPr>
            <a:spLocks noGrp="1"/>
          </p:cNvSpPr>
          <p:nvPr>
            <p:ph idx="1"/>
          </p:nvPr>
        </p:nvSpPr>
        <p:spPr/>
        <p:txBody>
          <a:bodyPr/>
          <a:lstStyle/>
          <a:p>
            <a:pPr lvl="0"/>
            <a:r>
              <a:rPr lang="tr-TR" dirty="0" smtClean="0"/>
              <a:t>Amaçlar güdüleyici bir etkiye sahiptir.</a:t>
            </a:r>
            <a:endParaRPr lang="en-US" dirty="0" smtClean="0"/>
          </a:p>
          <a:p>
            <a:pPr lvl="0"/>
            <a:r>
              <a:rPr lang="tr-TR" dirty="0" smtClean="0"/>
              <a:t>Amaçların danışma sürecinde eğitsel işlevi bulunmaktadır.</a:t>
            </a:r>
            <a:endParaRPr lang="en-US" dirty="0" smtClean="0"/>
          </a:p>
          <a:p>
            <a:r>
              <a:rPr lang="tr-TR" dirty="0" smtClean="0"/>
              <a:t>Amaçlar danışmada değerlendirici bir işlev görür.</a:t>
            </a:r>
          </a:p>
          <a:p>
            <a:pPr lvl="1"/>
            <a:r>
              <a:rPr lang="tr-TR" dirty="0" smtClean="0"/>
              <a:t>Amaçlara ulaşma derecesini değerlendirme</a:t>
            </a:r>
          </a:p>
          <a:p>
            <a:pPr lvl="1"/>
            <a:r>
              <a:rPr lang="tr-TR" dirty="0" smtClean="0"/>
              <a:t>Müdahale planlarına karar verme</a:t>
            </a:r>
          </a:p>
          <a:p>
            <a:pPr lvl="1"/>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Psikolojik Danışmada Amaç </a:t>
            </a:r>
            <a:r>
              <a:rPr lang="en-US" smtClean="0"/>
              <a:t>Çeşitleri</a:t>
            </a:r>
            <a:endParaRPr lang="en-US" dirty="0"/>
          </a:p>
        </p:txBody>
      </p:sp>
      <p:sp>
        <p:nvSpPr>
          <p:cNvPr id="3" name="Content Placeholder 2"/>
          <p:cNvSpPr>
            <a:spLocks noGrp="1"/>
          </p:cNvSpPr>
          <p:nvPr>
            <p:ph idx="1"/>
          </p:nvPr>
        </p:nvSpPr>
        <p:spPr/>
        <p:txBody>
          <a:bodyPr/>
          <a:lstStyle/>
          <a:p>
            <a:r>
              <a:rPr lang="tr-TR" dirty="0"/>
              <a:t>Psikolojik danışmada iki çeşit amaç söz </a:t>
            </a:r>
            <a:r>
              <a:rPr lang="tr-TR" dirty="0" smtClean="0"/>
              <a:t>konusudur:</a:t>
            </a:r>
            <a:endParaRPr lang="tr-TR" b="1" dirty="0" smtClean="0"/>
          </a:p>
          <a:p>
            <a:pPr lvl="1"/>
            <a:r>
              <a:rPr lang="tr-TR" dirty="0" smtClean="0"/>
              <a:t>Süreç Amaçları </a:t>
            </a:r>
            <a:endParaRPr lang="en-US" dirty="0" smtClean="0"/>
          </a:p>
          <a:p>
            <a:pPr lvl="1"/>
            <a:r>
              <a:rPr lang="tr-TR" dirty="0" smtClean="0"/>
              <a:t>Sonuç Amaçları</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Süreç Amaçları</a:t>
            </a:r>
            <a:endParaRPr lang="en-US" dirty="0"/>
          </a:p>
        </p:txBody>
      </p:sp>
      <p:sp>
        <p:nvSpPr>
          <p:cNvPr id="3" name="İçerik Yer Tutucusu 2"/>
          <p:cNvSpPr>
            <a:spLocks noGrp="1"/>
          </p:cNvSpPr>
          <p:nvPr>
            <p:ph idx="1"/>
          </p:nvPr>
        </p:nvSpPr>
        <p:spPr/>
        <p:txBody>
          <a:bodyPr>
            <a:normAutofit fontScale="92500" lnSpcReduction="10000"/>
          </a:bodyPr>
          <a:lstStyle/>
          <a:p>
            <a:r>
              <a:rPr lang="tr-TR" smtClean="0"/>
              <a:t>Süreç amaçları, danışanın değişimi için gerekli olan terapötik koşulların sağlanmasıyla ilişkilidir. Bunlar;</a:t>
            </a:r>
            <a:endParaRPr lang="en-US" smtClean="0"/>
          </a:p>
          <a:p>
            <a:pPr lvl="1"/>
            <a:r>
              <a:rPr lang="tr-TR" smtClean="0"/>
              <a:t>Terapötik yakınlık</a:t>
            </a:r>
            <a:endParaRPr lang="en-US" smtClean="0"/>
          </a:p>
          <a:p>
            <a:pPr lvl="1"/>
            <a:r>
              <a:rPr lang="tr-TR" smtClean="0"/>
              <a:t>Güvenli bir ortam oluşturma</a:t>
            </a:r>
            <a:endParaRPr lang="en-US" smtClean="0"/>
          </a:p>
          <a:p>
            <a:pPr lvl="1"/>
            <a:r>
              <a:rPr lang="tr-TR" smtClean="0"/>
              <a:t>Doğru empati</a:t>
            </a:r>
            <a:endParaRPr lang="en-US" smtClean="0"/>
          </a:p>
          <a:p>
            <a:pPr lvl="1"/>
            <a:r>
              <a:rPr lang="tr-TR" smtClean="0"/>
              <a:t>Olumlu kabul geliştirme ve iletme</a:t>
            </a:r>
            <a:endParaRPr lang="en-US" smtClean="0"/>
          </a:p>
          <a:p>
            <a:r>
              <a:rPr lang="tr-TR" smtClean="0"/>
              <a:t>Süreç amaçları tüm danışanlara uygulanabilir ve evrensel amaçlar olarak düşünülebilir. Bu amaçlar daha çok psikolojik danışmanın sorumluluğu altındadır.</a:t>
            </a:r>
            <a:endParaRPr lang="en-US" dirty="0"/>
          </a:p>
        </p:txBody>
      </p:sp>
    </p:spTree>
    <p:extLst>
      <p:ext uri="{BB962C8B-B14F-4D97-AF65-F5344CB8AC3E}">
        <p14:creationId xmlns:p14="http://schemas.microsoft.com/office/powerpoint/2010/main" val="1521070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 Amaçları</a:t>
            </a:r>
            <a:endParaRPr lang="en-US" dirty="0"/>
          </a:p>
        </p:txBody>
      </p:sp>
      <p:sp>
        <p:nvSpPr>
          <p:cNvPr id="3" name="İçerik Yer Tutucusu 2"/>
          <p:cNvSpPr>
            <a:spLocks noGrp="1"/>
          </p:cNvSpPr>
          <p:nvPr>
            <p:ph idx="1"/>
          </p:nvPr>
        </p:nvSpPr>
        <p:spPr/>
        <p:txBody>
          <a:bodyPr>
            <a:normAutofit fontScale="92500" lnSpcReduction="10000"/>
          </a:bodyPr>
          <a:lstStyle/>
          <a:p>
            <a:r>
              <a:rPr lang="tr-TR" dirty="0" smtClean="0"/>
              <a:t>Sonuç amaçları her danışan için ayrı olmalıdır.</a:t>
            </a:r>
          </a:p>
          <a:p>
            <a:r>
              <a:rPr lang="tr-TR" dirty="0" smtClean="0"/>
              <a:t>Sonuç amaçları, danışanınızın danışma yoluyla hayatında yapmayı umduğu değişikliklerle doğrudan bağlantılı amaçlardır. </a:t>
            </a:r>
          </a:p>
          <a:p>
            <a:r>
              <a:rPr lang="tr-TR" dirty="0" smtClean="0"/>
              <a:t>Sonuç amaçları hem danışanın hem de danışmanın başarmak için üzerinde çalışmak konusunda anlaştıkları ortak amaçlardır. </a:t>
            </a:r>
          </a:p>
          <a:p>
            <a:pPr lvl="1"/>
            <a:r>
              <a:rPr lang="tr-TR" dirty="0" smtClean="0"/>
              <a:t>Bu süreç esnektir, yani yeri geldiğinde amaçlar revize edilebilir ya da değiştirilebilir. </a:t>
            </a:r>
          </a:p>
          <a:p>
            <a:pPr lvl="1"/>
            <a:r>
              <a:rPr lang="tr-TR" dirty="0" smtClean="0"/>
              <a:t>Bu amaçlar ayrıca gözlenebilir ve ulaşılabilir amaçlardır. </a:t>
            </a:r>
            <a:endParaRPr lang="tr-TR" dirty="0"/>
          </a:p>
        </p:txBody>
      </p:sp>
    </p:spTree>
    <p:extLst>
      <p:ext uri="{BB962C8B-B14F-4D97-AF65-F5344CB8AC3E}">
        <p14:creationId xmlns:p14="http://schemas.microsoft.com/office/powerpoint/2010/main" val="354994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tr-TR" dirty="0" smtClean="0"/>
              <a:t>Sonuç Amaçlarının Sağlıklı Bir Şekilde Belirlenmesinin Faydaları</a:t>
            </a:r>
            <a:endParaRPr lang="en-US" dirty="0"/>
          </a:p>
        </p:txBody>
      </p:sp>
      <p:sp>
        <p:nvSpPr>
          <p:cNvPr id="3" name="Content Placeholder 2"/>
          <p:cNvSpPr>
            <a:spLocks noGrp="1"/>
          </p:cNvSpPr>
          <p:nvPr>
            <p:ph idx="1"/>
          </p:nvPr>
        </p:nvSpPr>
        <p:spPr/>
        <p:txBody>
          <a:bodyPr>
            <a:normAutofit lnSpcReduction="10000"/>
          </a:bodyPr>
          <a:lstStyle/>
          <a:p>
            <a:pPr lvl="0"/>
            <a:r>
              <a:rPr lang="tr-TR" dirty="0" smtClean="0"/>
              <a:t>Danışan ve danışman neyin başarılacağını daha iyi anlar.</a:t>
            </a:r>
            <a:endParaRPr lang="en-US" dirty="0" smtClean="0"/>
          </a:p>
          <a:p>
            <a:pPr lvl="0"/>
            <a:r>
              <a:rPr lang="tr-TR" dirty="0" smtClean="0"/>
              <a:t>Daha iyi anlama sorunlarla doğrudan çalışma imkanı sağlar.</a:t>
            </a:r>
            <a:endParaRPr lang="en-US" dirty="0" smtClean="0"/>
          </a:p>
          <a:p>
            <a:pPr lvl="0"/>
            <a:r>
              <a:rPr lang="tr-TR" dirty="0" smtClean="0"/>
              <a:t>Danışanla bir işbirliğinin sağlanması konusunda zemin sağlar.</a:t>
            </a:r>
            <a:endParaRPr lang="en-US" dirty="0" smtClean="0"/>
          </a:p>
          <a:p>
            <a:pPr lvl="0"/>
            <a:r>
              <a:rPr lang="tr-TR" dirty="0" smtClean="0"/>
              <a:t>Uygun müdahale ve stratejilerin seçimini kolaylaştırır. </a:t>
            </a:r>
            <a:endParaRPr lang="en-US" dirty="0" smtClean="0"/>
          </a:p>
          <a:p>
            <a:r>
              <a:rPr lang="tr-TR" dirty="0" smtClean="0"/>
              <a:t>Süreçte ilerlemenin gerçekçi olup olmadığını değerlendirme konusunda bir imkan sağlar.</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Etkili Sonuç Amacının Üç Öğesi</a:t>
            </a:r>
            <a:endParaRPr lang="en-US" dirty="0"/>
          </a:p>
        </p:txBody>
      </p:sp>
      <p:sp>
        <p:nvSpPr>
          <p:cNvPr id="3" name="Content Placeholder 2"/>
          <p:cNvSpPr>
            <a:spLocks noGrp="1"/>
          </p:cNvSpPr>
          <p:nvPr>
            <p:ph idx="1"/>
          </p:nvPr>
        </p:nvSpPr>
        <p:spPr/>
        <p:txBody>
          <a:bodyPr/>
          <a:lstStyle/>
          <a:p>
            <a:r>
              <a:rPr lang="tr-TR" dirty="0" smtClean="0"/>
              <a:t>İyi ifade edilmiş sonuç amacı </a:t>
            </a:r>
            <a:endParaRPr lang="en-US" dirty="0" smtClean="0"/>
          </a:p>
          <a:p>
            <a:pPr lvl="1"/>
            <a:r>
              <a:rPr lang="tr-TR" dirty="0" smtClean="0"/>
              <a:t>değiştirilecek davranışı, </a:t>
            </a:r>
            <a:endParaRPr lang="en-US" dirty="0" smtClean="0"/>
          </a:p>
          <a:p>
            <a:pPr lvl="1"/>
            <a:r>
              <a:rPr lang="tr-TR" dirty="0" smtClean="0"/>
              <a:t>değiştirilmiş davranışın meydana geleceği koşulları ve </a:t>
            </a:r>
            <a:endParaRPr lang="en-US" dirty="0" smtClean="0"/>
          </a:p>
          <a:p>
            <a:pPr lvl="1"/>
            <a:r>
              <a:rPr lang="tr-TR" dirty="0" smtClean="0"/>
              <a:t>değişimin miktarını veya düzeyini içerir.</a:t>
            </a:r>
            <a:endParaRPr lang="en-US"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r>
              <a:rPr lang="tr-TR" dirty="0"/>
              <a:t>Amaç Oluşturmada Karşılaşılan Engeller</a:t>
            </a:r>
            <a:endParaRPr lang="en-US" dirty="0"/>
          </a:p>
        </p:txBody>
      </p:sp>
      <p:sp>
        <p:nvSpPr>
          <p:cNvPr id="3" name="Content Placeholder 2"/>
          <p:cNvSpPr>
            <a:spLocks noGrp="1"/>
          </p:cNvSpPr>
          <p:nvPr>
            <p:ph idx="1"/>
          </p:nvPr>
        </p:nvSpPr>
        <p:spPr/>
        <p:txBody>
          <a:bodyPr/>
          <a:lstStyle/>
          <a:p>
            <a:r>
              <a:rPr lang="tr-TR" dirty="0" smtClean="0"/>
              <a:t>Belirsiz ve davranışlara değinmeyen amaçlar: Danışanın “Sinirlenmeden öğretmenlerimle konuşabilmeyi isterim” demek yerine “</a:t>
            </a:r>
            <a:r>
              <a:rPr lang="tr-TR" dirty="0" err="1" smtClean="0"/>
              <a:t>Utangancım</a:t>
            </a:r>
            <a:r>
              <a:rPr lang="tr-TR" dirty="0" smtClean="0"/>
              <a:t>” demesi.</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TM02900688[[fn=Model]]</Template>
  <TotalTime>169</TotalTime>
  <Words>604</Words>
  <Application>Microsoft Office PowerPoint</Application>
  <PresentationFormat>Ekran Gösterisi (4:3)</PresentationFormat>
  <Paragraphs>72</Paragraphs>
  <Slides>15</Slides>
  <Notes>0</Notes>
  <HiddenSlides>0</HiddenSlides>
  <MMClips>0</MMClips>
  <ScaleCrop>false</ScaleCrop>
  <HeadingPairs>
    <vt:vector size="4" baseType="variant">
      <vt:variant>
        <vt:lpstr>Tema</vt:lpstr>
      </vt:variant>
      <vt:variant>
        <vt:i4>2</vt:i4>
      </vt:variant>
      <vt:variant>
        <vt:lpstr>Slayt Başlıkları</vt:lpstr>
      </vt:variant>
      <vt:variant>
        <vt:i4>15</vt:i4>
      </vt:variant>
    </vt:vector>
  </HeadingPairs>
  <TitlesOfParts>
    <vt:vector size="17" baseType="lpstr">
      <vt:lpstr>HDOfficeLightV0</vt:lpstr>
      <vt:lpstr>Kentsel</vt:lpstr>
      <vt:lpstr>Psikolojik Danışmada Amaç Oluşturma</vt:lpstr>
      <vt:lpstr>Psikolojik Danışmada Amaçlar</vt:lpstr>
      <vt:lpstr>Psikolojik Danışmada Amaçların İşlevi</vt:lpstr>
      <vt:lpstr>Psikolojik Danışmada Amaç Çeşitleri</vt:lpstr>
      <vt:lpstr>Süreç Amaçları</vt:lpstr>
      <vt:lpstr>Sonuç Amaçları</vt:lpstr>
      <vt:lpstr>Sonuç Amaçlarının Sağlıklı Bir Şekilde Belirlenmesinin Faydaları</vt:lpstr>
      <vt:lpstr>Etkili Sonuç Amacının Üç Öğesi</vt:lpstr>
      <vt:lpstr>Amaç Oluşturmada Karşılaşılan Engeller</vt:lpstr>
      <vt:lpstr>Amaç Oluşturmada Kullanılan Beceriler- I</vt:lpstr>
      <vt:lpstr>Amaç Oluşturmada Kullanılan Beceriler- II</vt:lpstr>
      <vt:lpstr>Video</vt:lpstr>
      <vt:lpstr>Amaç Oluşturmanın Danışan Üzerindeki Etkisi</vt:lpstr>
      <vt:lpstr>Psikolojik Danışmada Danışanın Katılımı</vt:lpstr>
      <vt:lpstr>Amaç Oluşturmaya Karşı Direnç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PSİKOLOJİK DANIŞMADA AMAÇ OLUŞTURMA</dc:title>
  <dc:creator>Referee</dc:creator>
  <cp:lastModifiedBy>hatice</cp:lastModifiedBy>
  <cp:revision>19</cp:revision>
  <dcterms:created xsi:type="dcterms:W3CDTF">2011-11-02T00:10:35Z</dcterms:created>
  <dcterms:modified xsi:type="dcterms:W3CDTF">2023-03-04T16:42:51Z</dcterms:modified>
</cp:coreProperties>
</file>